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7" r:id="rId4"/>
    <p:sldId id="268" r:id="rId5"/>
    <p:sldId id="258" r:id="rId6"/>
    <p:sldId id="269" r:id="rId7"/>
    <p:sldId id="270" r:id="rId8"/>
    <p:sldId id="265" r:id="rId9"/>
    <p:sldId id="266" r:id="rId10"/>
  </p:sldIdLst>
  <p:sldSz cx="9144000" cy="6858000" type="screen4x3"/>
  <p:notesSz cx="6858000" cy="9144000"/>
  <p:custDataLst>
    <p:tags r:id="rId11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514" autoAdjust="0"/>
  </p:normalViewPr>
  <p:slideViewPr>
    <p:cSldViewPr>
      <p:cViewPr>
        <p:scale>
          <a:sx n="94" d="100"/>
          <a:sy n="94" d="100"/>
        </p:scale>
        <p:origin x="-2124" y="-4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C:\DATA\Графика\Энигма Энтер\Презентации\ЕИРЦ\Герб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107950"/>
            <a:ext cx="923925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59632" y="1556792"/>
            <a:ext cx="7235981" cy="1944216"/>
          </a:xfrm>
        </p:spPr>
        <p:txBody>
          <a:bodyPr/>
          <a:lstStyle>
            <a:lvl1pPr>
              <a:defRPr sz="6000" baseline="0"/>
            </a:lvl1pPr>
          </a:lstStyle>
          <a:p>
            <a:r>
              <a:rPr lang="ru-RU" dirty="0" smtClean="0"/>
              <a:t>Как передать показания ИПУ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16151" y="201702"/>
            <a:ext cx="6189583" cy="949569"/>
          </a:xfrm>
        </p:spPr>
        <p:txBody>
          <a:bodyPr>
            <a:normAutofit/>
          </a:bodyPr>
          <a:lstStyle>
            <a:lvl1pPr marL="0" indent="0" algn="r">
              <a:buNone/>
              <a:defRPr sz="2800" b="1">
                <a:solidFill>
                  <a:srgbClr val="3A7DC6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ГКУ «Центр координации ГУ ИС»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fld id="{5BB28C3E-DD4C-45BA-99ED-3EDF7B9A91A8}" type="datetimeFigureOut">
              <a:rPr lang="ru-RU" smtClean="0"/>
              <a:pPr/>
              <a:t>04.02.2015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01362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624" y="116632"/>
            <a:ext cx="7239000" cy="1143000"/>
          </a:xfrm>
        </p:spPr>
        <p:txBody>
          <a:bodyPr/>
          <a:lstStyle>
            <a:lvl1pPr algn="l">
              <a:defRPr sz="40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3"/>
          </p:nvPr>
        </p:nvSpPr>
        <p:spPr>
          <a:xfrm>
            <a:off x="1187624" y="1484784"/>
            <a:ext cx="7272808" cy="949569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solidFill>
                  <a:srgbClr val="3A7DC6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5" name="Date Placeholder 6"/>
          <p:cNvSpPr>
            <a:spLocks noGrp="1"/>
          </p:cNvSpPr>
          <p:nvPr>
            <p:ph type="dt" sz="half" idx="14"/>
          </p:nvPr>
        </p:nvSpPr>
        <p:spPr>
          <a:xfrm rot="16200000">
            <a:off x="-1198563" y="4821238"/>
            <a:ext cx="2625725" cy="228600"/>
          </a:xfrm>
        </p:spPr>
        <p:txBody>
          <a:bodyPr/>
          <a:lstStyle>
            <a:lvl1pPr>
              <a:defRPr/>
            </a:lvl1pPr>
          </a:lstStyle>
          <a:p>
            <a:fld id="{5BB28C3E-DD4C-45BA-99ED-3EDF7B9A91A8}" type="datetimeFigureOut">
              <a:rPr lang="ru-RU" smtClean="0"/>
              <a:pPr/>
              <a:t>04.02.2015</a:t>
            </a:fld>
            <a:endParaRPr lang="ru-RU"/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15"/>
          </p:nvPr>
        </p:nvSpPr>
        <p:spPr>
          <a:xfrm>
            <a:off x="8686800" y="5740400"/>
            <a:ext cx="381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101BE86-DB7B-4C59-A113-B6E4652CC45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Footer Placeholder 11"/>
          <p:cNvSpPr>
            <a:spLocks noGrp="1"/>
          </p:cNvSpPr>
          <p:nvPr>
            <p:ph type="ftr" sz="quarter" idx="16"/>
          </p:nvPr>
        </p:nvSpPr>
        <p:spPr>
          <a:xfrm>
            <a:off x="1258888" y="6553200"/>
            <a:ext cx="71628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75266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199" y="4484080"/>
            <a:ext cx="7239001" cy="762000"/>
          </a:xfrm>
        </p:spPr>
        <p:txBody>
          <a:bodyPr bIns="0"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</p:spPr>
        <p:txBody>
          <a:bodyPr/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4" name="Date Placeholder 18"/>
          <p:cNvSpPr>
            <a:spLocks noGrp="1"/>
          </p:cNvSpPr>
          <p:nvPr>
            <p:ph type="dt" sz="half" idx="10"/>
          </p:nvPr>
        </p:nvSpPr>
        <p:spPr>
          <a:xfrm rot="16200000">
            <a:off x="-1198563" y="4821238"/>
            <a:ext cx="2625725" cy="228600"/>
          </a:xfrm>
        </p:spPr>
        <p:txBody>
          <a:bodyPr/>
          <a:lstStyle>
            <a:lvl1pPr>
              <a:defRPr/>
            </a:lvl1pPr>
          </a:lstStyle>
          <a:p>
            <a:fld id="{5BB28C3E-DD4C-45BA-99ED-3EDF7B9A91A8}" type="datetimeFigureOut">
              <a:rPr lang="ru-RU" smtClean="0"/>
              <a:pPr/>
              <a:t>04.02.2015</a:t>
            </a:fld>
            <a:endParaRPr lang="ru-RU"/>
          </a:p>
        </p:txBody>
      </p:sp>
      <p:sp>
        <p:nvSpPr>
          <p:cNvPr id="5" name="Slide Number Placeholder 19"/>
          <p:cNvSpPr>
            <a:spLocks noGrp="1"/>
          </p:cNvSpPr>
          <p:nvPr>
            <p:ph type="sldNum" sz="quarter" idx="11"/>
          </p:nvPr>
        </p:nvSpPr>
        <p:spPr>
          <a:xfrm>
            <a:off x="8686800" y="5740400"/>
            <a:ext cx="381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101BE86-DB7B-4C59-A113-B6E4652CC45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Footer Placeholder 20"/>
          <p:cNvSpPr>
            <a:spLocks noGrp="1"/>
          </p:cNvSpPr>
          <p:nvPr>
            <p:ph type="ftr" sz="quarter" idx="12"/>
          </p:nvPr>
        </p:nvSpPr>
        <p:spPr>
          <a:xfrm>
            <a:off x="1258888" y="6553200"/>
            <a:ext cx="71628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96550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16152" y="841248"/>
            <a:ext cx="3730752" cy="43891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5102352" y="841248"/>
            <a:ext cx="3730752" cy="43891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>
          <a:xfrm rot="16200000">
            <a:off x="-1198563" y="4821238"/>
            <a:ext cx="2625725" cy="228600"/>
          </a:xfrm>
        </p:spPr>
        <p:txBody>
          <a:bodyPr/>
          <a:lstStyle>
            <a:lvl1pPr>
              <a:defRPr/>
            </a:lvl1pPr>
          </a:lstStyle>
          <a:p>
            <a:fld id="{5BB28C3E-DD4C-45BA-99ED-3EDF7B9A91A8}" type="datetimeFigureOut">
              <a:rPr lang="ru-RU" smtClean="0"/>
              <a:pPr/>
              <a:t>04.02.2015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>
          <a:xfrm>
            <a:off x="1258888" y="6553200"/>
            <a:ext cx="71628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>
          <a:xfrm>
            <a:off x="8686800" y="5740400"/>
            <a:ext cx="381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101BE86-DB7B-4C59-A113-B6E4652CC4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430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841248"/>
            <a:ext cx="3733800" cy="533400"/>
          </a:xfr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5400" y="841248"/>
            <a:ext cx="3735267" cy="533400"/>
          </a:xfr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16152" y="1380744"/>
            <a:ext cx="3730752" cy="38404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5102352" y="1380743"/>
            <a:ext cx="3730752" cy="38404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5"/>
          </p:nvPr>
        </p:nvSpPr>
        <p:spPr>
          <a:xfrm rot="16200000">
            <a:off x="-1198563" y="4821238"/>
            <a:ext cx="2625725" cy="228600"/>
          </a:xfrm>
        </p:spPr>
        <p:txBody>
          <a:bodyPr/>
          <a:lstStyle>
            <a:lvl1pPr>
              <a:defRPr/>
            </a:lvl1pPr>
          </a:lstStyle>
          <a:p>
            <a:fld id="{5BB28C3E-DD4C-45BA-99ED-3EDF7B9A91A8}" type="datetimeFigureOut">
              <a:rPr lang="ru-RU" smtClean="0"/>
              <a:pPr/>
              <a:t>04.02.2015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6"/>
          </p:nvPr>
        </p:nvSpPr>
        <p:spPr>
          <a:xfrm>
            <a:off x="1258888" y="6553200"/>
            <a:ext cx="71628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7"/>
          </p:nvPr>
        </p:nvSpPr>
        <p:spPr>
          <a:xfrm>
            <a:off x="8686800" y="5740400"/>
            <a:ext cx="381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101BE86-DB7B-4C59-A113-B6E4652CC4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1192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 rot="16200000">
            <a:off x="-1198563" y="4821238"/>
            <a:ext cx="2625725" cy="228600"/>
          </a:xfrm>
        </p:spPr>
        <p:txBody>
          <a:bodyPr/>
          <a:lstStyle>
            <a:lvl1pPr>
              <a:defRPr/>
            </a:lvl1pPr>
          </a:lstStyle>
          <a:p>
            <a:fld id="{5BB28C3E-DD4C-45BA-99ED-3EDF7B9A91A8}" type="datetimeFigureOut">
              <a:rPr lang="ru-RU" smtClean="0"/>
              <a:pPr/>
              <a:t>04.02.2015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258888" y="6553200"/>
            <a:ext cx="71628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86800" y="5740400"/>
            <a:ext cx="381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101BE86-DB7B-4C59-A113-B6E4652CC4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79610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4"/>
          <p:cNvSpPr>
            <a:spLocks noGrp="1"/>
          </p:cNvSpPr>
          <p:nvPr>
            <p:ph type="dt" sz="half" idx="10"/>
          </p:nvPr>
        </p:nvSpPr>
        <p:spPr>
          <a:xfrm rot="16200000">
            <a:off x="-1198563" y="4821238"/>
            <a:ext cx="2625725" cy="228600"/>
          </a:xfrm>
        </p:spPr>
        <p:txBody>
          <a:bodyPr/>
          <a:lstStyle>
            <a:lvl1pPr>
              <a:defRPr/>
            </a:lvl1pPr>
          </a:lstStyle>
          <a:p>
            <a:fld id="{5BB28C3E-DD4C-45BA-99ED-3EDF7B9A91A8}" type="datetimeFigureOut">
              <a:rPr lang="ru-RU" smtClean="0"/>
              <a:pPr/>
              <a:t>04.02.2015</a:t>
            </a:fld>
            <a:endParaRPr lang="ru-RU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686800" y="5740400"/>
            <a:ext cx="381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101BE86-DB7B-4C59-A113-B6E4652CC45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Footer Placeholder 6"/>
          <p:cNvSpPr>
            <a:spLocks noGrp="1"/>
          </p:cNvSpPr>
          <p:nvPr>
            <p:ph type="ftr" sz="quarter" idx="12"/>
          </p:nvPr>
        </p:nvSpPr>
        <p:spPr>
          <a:xfrm>
            <a:off x="1258888" y="6553200"/>
            <a:ext cx="71628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8782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0" y="395287"/>
            <a:ext cx="3008313" cy="1162050"/>
          </a:xfrm>
        </p:spPr>
        <p:txBody>
          <a:bodyPr/>
          <a:lstStyle>
            <a:lvl1pPr algn="l">
              <a:defRPr sz="2000" b="1">
                <a:ln>
                  <a:noFill/>
                </a:ln>
                <a:solidFill>
                  <a:srgbClr val="FF7605"/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1557337"/>
            <a:ext cx="3008313" cy="4386263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3"/>
          </p:nvPr>
        </p:nvSpPr>
        <p:spPr>
          <a:xfrm>
            <a:off x="914400" y="381000"/>
            <a:ext cx="4800600" cy="5943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8"/>
          <p:cNvSpPr>
            <a:spLocks noGrp="1"/>
          </p:cNvSpPr>
          <p:nvPr>
            <p:ph type="dt" sz="half" idx="14"/>
          </p:nvPr>
        </p:nvSpPr>
        <p:spPr>
          <a:xfrm rot="16200000">
            <a:off x="-1198563" y="4821238"/>
            <a:ext cx="2625725" cy="228600"/>
          </a:xfrm>
        </p:spPr>
        <p:txBody>
          <a:bodyPr/>
          <a:lstStyle>
            <a:lvl1pPr>
              <a:defRPr/>
            </a:lvl1pPr>
          </a:lstStyle>
          <a:p>
            <a:fld id="{5BB28C3E-DD4C-45BA-99ED-3EDF7B9A91A8}" type="datetimeFigureOut">
              <a:rPr lang="ru-RU" smtClean="0"/>
              <a:pPr/>
              <a:t>04.02.2015</a:t>
            </a:fld>
            <a:endParaRPr lang="ru-RU"/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15"/>
          </p:nvPr>
        </p:nvSpPr>
        <p:spPr>
          <a:xfrm>
            <a:off x="8686800" y="5740400"/>
            <a:ext cx="381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101BE86-DB7B-4C59-A113-B6E4652CC45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Footer Placeholder 12"/>
          <p:cNvSpPr>
            <a:spLocks noGrp="1"/>
          </p:cNvSpPr>
          <p:nvPr>
            <p:ph type="ftr" sz="quarter" idx="16"/>
          </p:nvPr>
        </p:nvSpPr>
        <p:spPr>
          <a:xfrm>
            <a:off x="1258888" y="6553200"/>
            <a:ext cx="71628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3783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624754"/>
            <a:ext cx="5486400" cy="404446"/>
          </a:xfrm>
        </p:spPr>
        <p:txBody>
          <a:bodyPr bIns="0"/>
          <a:lstStyle>
            <a:lvl1pPr algn="l">
              <a:defRPr sz="2000" b="1">
                <a:ln w="12700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23975" y="381000"/>
            <a:ext cx="5867400" cy="4081462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029200"/>
            <a:ext cx="4038600" cy="1371600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16200000">
            <a:off x="-1198563" y="4821238"/>
            <a:ext cx="2625725" cy="228600"/>
          </a:xfrm>
        </p:spPr>
        <p:txBody>
          <a:bodyPr/>
          <a:lstStyle>
            <a:lvl1pPr>
              <a:defRPr/>
            </a:lvl1pPr>
          </a:lstStyle>
          <a:p>
            <a:fld id="{5BB28C3E-DD4C-45BA-99ED-3EDF7B9A91A8}" type="datetimeFigureOut">
              <a:rPr lang="ru-RU" smtClean="0"/>
              <a:pPr/>
              <a:t>04.02.2015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258888" y="6553200"/>
            <a:ext cx="71628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86800" y="5740400"/>
            <a:ext cx="381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101BE86-DB7B-4C59-A113-B6E4652CC4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4051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-1198563" y="4821238"/>
            <a:ext cx="2625725" cy="228600"/>
          </a:xfrm>
        </p:spPr>
        <p:txBody>
          <a:bodyPr/>
          <a:lstStyle>
            <a:lvl1pPr>
              <a:defRPr/>
            </a:lvl1pPr>
          </a:lstStyle>
          <a:p>
            <a:fld id="{5BB28C3E-DD4C-45BA-99ED-3EDF7B9A91A8}" type="datetimeFigureOut">
              <a:rPr lang="ru-RU" smtClean="0"/>
              <a:pPr/>
              <a:t>04.02.2015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58888" y="6553200"/>
            <a:ext cx="71628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86800" y="5740400"/>
            <a:ext cx="381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101BE86-DB7B-4C59-A113-B6E4652CC4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4478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-1198563" y="4821238"/>
            <a:ext cx="2625725" cy="228600"/>
          </a:xfrm>
        </p:spPr>
        <p:txBody>
          <a:bodyPr/>
          <a:lstStyle>
            <a:lvl1pPr>
              <a:defRPr/>
            </a:lvl1pPr>
          </a:lstStyle>
          <a:p>
            <a:fld id="{5BB28C3E-DD4C-45BA-99ED-3EDF7B9A91A8}" type="datetimeFigureOut">
              <a:rPr lang="ru-RU" smtClean="0"/>
              <a:pPr/>
              <a:t>04.02.2015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58888" y="6553200"/>
            <a:ext cx="71628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86800" y="5740400"/>
            <a:ext cx="381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101BE86-DB7B-4C59-A113-B6E4652CC4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71984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28C3E-DD4C-45BA-99ED-3EDF7B9A91A8}" type="datetimeFigureOut">
              <a:rPr lang="ru-RU" smtClean="0"/>
              <a:pPr/>
              <a:t>04.02.2015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258888" y="6553200"/>
            <a:ext cx="7162800" cy="2286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86800" y="5740400"/>
            <a:ext cx="381000" cy="365125"/>
          </a:xfrm>
          <a:prstGeom prst="rect">
            <a:avLst/>
          </a:prstGeom>
        </p:spPr>
        <p:txBody>
          <a:bodyPr/>
          <a:lstStyle/>
          <a:p>
            <a:fld id="{D101BE86-DB7B-4C59-A113-B6E4652CC4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98541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5933" y="1916832"/>
            <a:ext cx="7239000" cy="20882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dirty="0" smtClean="0"/>
              <a:t>Как передать показания ИПУ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219200" y="838200"/>
            <a:ext cx="7467600" cy="862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 smtClean="0"/>
              <a:t>ГКУ «Центр координации ГУ ИС»</a:t>
            </a:r>
            <a:endParaRPr lang="en-US" dirty="0" smtClean="0"/>
          </a:p>
        </p:txBody>
      </p:sp>
      <p:pic>
        <p:nvPicPr>
          <p:cNvPr id="1034" name="Picture 3" descr="C:\DATA\Графика\Энигма Энтер\Презентации\ЕИРЦ\Герб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107950"/>
            <a:ext cx="923925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-1391444" y="4533107"/>
            <a:ext cx="3106737" cy="323850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fld id="{5BB28C3E-DD4C-45BA-99ED-3EDF7B9A91A8}" type="datetimeFigureOut">
              <a:rPr lang="ru-RU" smtClean="0"/>
              <a:pPr/>
              <a:t>04.02.2015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7200" b="1" kern="1200" baseline="0">
          <a:ln w="12700">
            <a:solidFill>
              <a:schemeClr val="tx2"/>
            </a:solidFill>
          </a:ln>
          <a:solidFill>
            <a:srgbClr val="C00000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7200" b="1">
          <a:solidFill>
            <a:srgbClr val="C00000"/>
          </a:solidFill>
          <a:latin typeface="Calibr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7200" b="1">
          <a:solidFill>
            <a:srgbClr val="C00000"/>
          </a:solidFill>
          <a:latin typeface="Calibr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7200" b="1">
          <a:solidFill>
            <a:srgbClr val="C00000"/>
          </a:solidFill>
          <a:latin typeface="Calibr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7200" b="1">
          <a:solidFill>
            <a:srgbClr val="C00000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7200" b="1">
          <a:solidFill>
            <a:srgbClr val="C00000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7200" b="1">
          <a:solidFill>
            <a:srgbClr val="C00000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7200" b="1">
          <a:solidFill>
            <a:srgbClr val="C00000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7200" b="1">
          <a:solidFill>
            <a:srgbClr val="C00000"/>
          </a:solidFill>
          <a:latin typeface="Calibri" pitchFamily="34" charset="0"/>
        </a:defRPr>
      </a:lvl9pPr>
    </p:titleStyle>
    <p:bodyStyle>
      <a:lvl1pPr marL="0" indent="0" algn="l" rtl="0" eaLnBrk="1" fontAlgn="base" hangingPunct="1">
        <a:spcBef>
          <a:spcPct val="20000"/>
        </a:spcBef>
        <a:spcAft>
          <a:spcPct val="0"/>
        </a:spcAft>
        <a:buFont typeface="Arial" charset="0"/>
        <a:buNone/>
        <a:defRPr sz="28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˃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Calibri" pitchFamily="34" charset="0"/>
        <a:buChar char="+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−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000108"/>
            <a:ext cx="8604448" cy="1500198"/>
          </a:xfrm>
        </p:spPr>
        <p:txBody>
          <a:bodyPr/>
          <a:lstStyle/>
          <a:p>
            <a:r>
              <a:rPr lang="ru-RU" sz="4400" dirty="0">
                <a:solidFill>
                  <a:srgbClr val="3A7DC6"/>
                </a:solidFill>
                <a:effectLst/>
                <a:latin typeface="+mn-lt"/>
                <a:ea typeface="+mn-ea"/>
                <a:cs typeface="+mn-cs"/>
              </a:rPr>
              <a:t>Как передать показания индивидуального прибора учета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11560" y="2786058"/>
            <a:ext cx="8280920" cy="250033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6000" b="1" kern="1200" baseline="0">
                <a:ln w="12700">
                  <a:solidFill>
                    <a:schemeClr val="tx2"/>
                  </a:solidFill>
                </a:ln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7200" b="1">
                <a:solidFill>
                  <a:srgbClr val="C00000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7200" b="1">
                <a:solidFill>
                  <a:srgbClr val="C00000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7200" b="1">
                <a:solidFill>
                  <a:srgbClr val="C00000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7200" b="1">
                <a:solidFill>
                  <a:srgbClr val="C00000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7200" b="1">
                <a:solidFill>
                  <a:srgbClr val="C00000"/>
                </a:solidFill>
                <a:latin typeface="Calibri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7200" b="1">
                <a:solidFill>
                  <a:srgbClr val="C00000"/>
                </a:solidFill>
                <a:latin typeface="Calibri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7200" b="1">
                <a:solidFill>
                  <a:srgbClr val="C00000"/>
                </a:solidFill>
                <a:latin typeface="Calibri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7200" b="1">
                <a:solidFill>
                  <a:srgbClr val="C00000"/>
                </a:solidFill>
                <a:latin typeface="Calibri" pitchFamily="34" charset="0"/>
              </a:defRPr>
            </a:lvl9pPr>
          </a:lstStyle>
          <a:p>
            <a:r>
              <a:rPr lang="ru-RU" sz="4800" dirty="0" smtClean="0"/>
              <a:t>с помощью</a:t>
            </a:r>
          </a:p>
          <a:p>
            <a:r>
              <a:rPr lang="ru-RU" sz="4800" dirty="0" smtClean="0"/>
              <a:t>ПОРТАЛА ГОСУСЛУГ </a:t>
            </a:r>
            <a:r>
              <a:rPr lang="en-US" sz="4800" dirty="0" smtClean="0"/>
              <a:t>PGU.MOS.RU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4083201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1" y="-27384"/>
            <a:ext cx="7884369" cy="2736304"/>
          </a:xfrm>
        </p:spPr>
        <p:txBody>
          <a:bodyPr/>
          <a:lstStyle/>
          <a:p>
            <a:pPr marL="0" indent="0">
              <a:buNone/>
            </a:pPr>
            <a:r>
              <a:rPr lang="ru-RU" sz="3300" b="1" dirty="0">
                <a:solidFill>
                  <a:srgbClr val="3A7DC6"/>
                </a:solidFill>
              </a:rPr>
              <a:t>ШАГ 1. </a:t>
            </a:r>
            <a:r>
              <a:rPr lang="ru-RU" sz="2400" dirty="0" smtClean="0"/>
              <a:t>Вы на главной странице портала </a:t>
            </a:r>
            <a:r>
              <a:rPr lang="en-US" sz="2400" b="1" dirty="0" smtClean="0">
                <a:solidFill>
                  <a:srgbClr val="C00000"/>
                </a:solidFill>
              </a:rPr>
              <a:t>www.pgu.mos.ru</a:t>
            </a:r>
            <a:endParaRPr lang="ru-RU" sz="2400" b="1" dirty="0" smtClean="0">
              <a:solidFill>
                <a:srgbClr val="C00000"/>
              </a:solidFill>
            </a:endParaRPr>
          </a:p>
          <a:p>
            <a:r>
              <a:rPr lang="ru-RU" sz="2400" dirty="0"/>
              <a:t>Нажмите синюю кнопку </a:t>
            </a:r>
            <a:r>
              <a:rPr lang="ru-RU" sz="2400" b="1" dirty="0"/>
              <a:t>«Войти» </a:t>
            </a:r>
            <a:r>
              <a:rPr lang="ru-RU" sz="2400" dirty="0"/>
              <a:t>посередине страницы, если Вы регистрировались ранее, </a:t>
            </a:r>
            <a:endParaRPr lang="en-US" sz="2400" dirty="0" smtClean="0"/>
          </a:p>
          <a:p>
            <a:r>
              <a:rPr lang="ru-RU" sz="2400" dirty="0" smtClean="0"/>
              <a:t>либо </a:t>
            </a:r>
            <a:r>
              <a:rPr lang="ru-RU" sz="2400" dirty="0"/>
              <a:t>пройдите процедуру регистрации по ссылке </a:t>
            </a:r>
            <a:r>
              <a:rPr lang="ru-RU" sz="2400" b="1" dirty="0"/>
              <a:t>«Зарегистрироваться».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sz="3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21" y="2708920"/>
            <a:ext cx="9092002" cy="4176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Прямая со стрелкой 3"/>
          <p:cNvCxnSpPr/>
          <p:nvPr/>
        </p:nvCxnSpPr>
        <p:spPr>
          <a:xfrm>
            <a:off x="5796136" y="1268760"/>
            <a:ext cx="0" cy="4752528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3347864" y="2492896"/>
            <a:ext cx="0" cy="3680792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4850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92080" y="116632"/>
            <a:ext cx="3851919" cy="6741368"/>
          </a:xfrm>
        </p:spPr>
        <p:txBody>
          <a:bodyPr/>
          <a:lstStyle/>
          <a:p>
            <a:r>
              <a:rPr lang="ru-RU" sz="2200" b="1" dirty="0" smtClean="0">
                <a:solidFill>
                  <a:srgbClr val="0070C0"/>
                </a:solidFill>
              </a:rPr>
              <a:t>Для регистрации </a:t>
            </a:r>
            <a:r>
              <a:rPr lang="ru-RU" sz="2200" b="1" dirty="0">
                <a:solidFill>
                  <a:srgbClr val="0070C0"/>
                </a:solidFill>
              </a:rPr>
              <a:t>на портале </a:t>
            </a:r>
            <a:r>
              <a:rPr lang="en-US" sz="2200" b="1" dirty="0">
                <a:solidFill>
                  <a:srgbClr val="0070C0"/>
                </a:solidFill>
              </a:rPr>
              <a:t>www.pgu.mos.ru</a:t>
            </a:r>
            <a:r>
              <a:rPr lang="ru-RU" sz="2200" dirty="0"/>
              <a:t> </a:t>
            </a:r>
            <a:r>
              <a:rPr lang="ru-RU" sz="2200" dirty="0" smtClean="0"/>
              <a:t>укажите Ф.И.О</a:t>
            </a:r>
            <a:r>
              <a:rPr lang="ru-RU" sz="2200" dirty="0"/>
              <a:t>., </a:t>
            </a:r>
            <a:r>
              <a:rPr lang="ru-RU" sz="2200" dirty="0" smtClean="0"/>
              <a:t>адрес </a:t>
            </a:r>
            <a:r>
              <a:rPr lang="ru-RU" sz="2200" dirty="0"/>
              <a:t>электронной почты, придумайте пароль, можно указать номер мобильного телефона. </a:t>
            </a:r>
            <a:endParaRPr lang="ru-RU" sz="2200" dirty="0" smtClean="0"/>
          </a:p>
          <a:p>
            <a:r>
              <a:rPr lang="ru-RU" sz="2200" dirty="0" smtClean="0"/>
              <a:t>По </a:t>
            </a:r>
            <a:r>
              <a:rPr lang="ru-RU" sz="2200" dirty="0"/>
              <a:t>умолчанию логин будет повторять адрес электронной почты. </a:t>
            </a:r>
          </a:p>
          <a:p>
            <a:r>
              <a:rPr lang="ru-RU" sz="2200" dirty="0"/>
              <a:t>Нажмите кнопку «Зарегистрироваться».  </a:t>
            </a:r>
            <a:r>
              <a:rPr lang="ru-RU" sz="2200" dirty="0" smtClean="0">
                <a:solidFill>
                  <a:schemeClr val="tx1"/>
                </a:solidFill>
              </a:rPr>
              <a:t>На электронную почту и </a:t>
            </a:r>
            <a:r>
              <a:rPr lang="ru-RU" sz="2200" dirty="0">
                <a:solidFill>
                  <a:schemeClr val="tx1"/>
                </a:solidFill>
              </a:rPr>
              <a:t>на указанный </a:t>
            </a:r>
            <a:r>
              <a:rPr lang="ru-RU" sz="2200" dirty="0" smtClean="0">
                <a:solidFill>
                  <a:schemeClr val="tx1"/>
                </a:solidFill>
              </a:rPr>
              <a:t>мобильный номер телефона, </a:t>
            </a:r>
            <a:r>
              <a:rPr lang="ru-RU" sz="2200" dirty="0">
                <a:solidFill>
                  <a:schemeClr val="tx1"/>
                </a:solidFill>
              </a:rPr>
              <a:t>придет код </a:t>
            </a:r>
            <a:r>
              <a:rPr lang="ru-RU" sz="2200" dirty="0" smtClean="0">
                <a:solidFill>
                  <a:schemeClr val="tx1"/>
                </a:solidFill>
              </a:rPr>
              <a:t>подтверждения, который необходимо вводить в открывшиеся поля на страницы регистрации. </a:t>
            </a:r>
            <a:endParaRPr lang="ru-RU" sz="22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sz="3600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24525"/>
            <a:ext cx="3917596" cy="6741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Прямая со стрелкой 3"/>
          <p:cNvCxnSpPr/>
          <p:nvPr/>
        </p:nvCxnSpPr>
        <p:spPr>
          <a:xfrm flipH="1">
            <a:off x="4427984" y="1484784"/>
            <a:ext cx="864096" cy="0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H="1">
            <a:off x="4427984" y="4077072"/>
            <a:ext cx="864096" cy="2376264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2770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116632"/>
            <a:ext cx="7884368" cy="1296145"/>
          </a:xfrm>
        </p:spPr>
        <p:txBody>
          <a:bodyPr/>
          <a:lstStyle/>
          <a:p>
            <a:r>
              <a:rPr lang="ru-RU" sz="3300" b="1" dirty="0">
                <a:solidFill>
                  <a:srgbClr val="3A7DC6"/>
                </a:solidFill>
              </a:rPr>
              <a:t>ШАГ </a:t>
            </a:r>
            <a:r>
              <a:rPr lang="ru-RU" sz="3300" b="1" dirty="0" smtClean="0">
                <a:solidFill>
                  <a:srgbClr val="3A7DC6"/>
                </a:solidFill>
              </a:rPr>
              <a:t>2. </a:t>
            </a:r>
            <a:r>
              <a:rPr lang="ru-RU" sz="2400" dirty="0" smtClean="0"/>
              <a:t>При </a:t>
            </a:r>
            <a:r>
              <a:rPr lang="ru-RU" sz="2400" dirty="0"/>
              <a:t>нажатии на кнопку «Войти», Вы попадаете на страницу </a:t>
            </a:r>
            <a:r>
              <a:rPr lang="ru-RU" sz="2400" dirty="0" smtClean="0"/>
              <a:t>авторизации.  </a:t>
            </a:r>
            <a:endParaRPr lang="ru-RU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12" y="1196751"/>
            <a:ext cx="6159384" cy="5661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Прямая со стрелкой 7"/>
          <p:cNvCxnSpPr/>
          <p:nvPr/>
        </p:nvCxnSpPr>
        <p:spPr>
          <a:xfrm flipH="1">
            <a:off x="5292080" y="3429000"/>
            <a:ext cx="2016224" cy="1296144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Овал 8"/>
          <p:cNvSpPr/>
          <p:nvPr/>
        </p:nvSpPr>
        <p:spPr>
          <a:xfrm>
            <a:off x="395536" y="2492896"/>
            <a:ext cx="5364596" cy="2052228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бъект 2"/>
          <p:cNvSpPr txBox="1">
            <a:spLocks/>
          </p:cNvSpPr>
          <p:nvPr/>
        </p:nvSpPr>
        <p:spPr bwMode="auto">
          <a:xfrm>
            <a:off x="6173465" y="1588486"/>
            <a:ext cx="2986328" cy="3861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˃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Calibri" pitchFamily="34" charset="0"/>
              <a:buChar char="+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 smtClean="0"/>
              <a:t>Здесь Вам необходимо ввести свой логин и пароль и нажать кнопку «Войти».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00207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2"/>
          <p:cNvSpPr>
            <a:spLocks noGrp="1"/>
          </p:cNvSpPr>
          <p:nvPr>
            <p:ph idx="1"/>
          </p:nvPr>
        </p:nvSpPr>
        <p:spPr>
          <a:xfrm>
            <a:off x="1259631" y="-27384"/>
            <a:ext cx="7859891" cy="576064"/>
          </a:xfrm>
        </p:spPr>
        <p:txBody>
          <a:bodyPr/>
          <a:lstStyle/>
          <a:p>
            <a:pPr marL="0" indent="0">
              <a:buNone/>
            </a:pPr>
            <a:r>
              <a:rPr lang="ru-RU" sz="3300" b="1" dirty="0">
                <a:solidFill>
                  <a:srgbClr val="3A7DC6"/>
                </a:solidFill>
              </a:rPr>
              <a:t>ШАГ </a:t>
            </a:r>
            <a:r>
              <a:rPr lang="ru-RU" sz="3300" b="1" dirty="0" smtClean="0">
                <a:solidFill>
                  <a:srgbClr val="3A7DC6"/>
                </a:solidFill>
              </a:rPr>
              <a:t>3. </a:t>
            </a:r>
            <a:endParaRPr lang="en-US" sz="3300" b="1" dirty="0" smtClean="0">
              <a:solidFill>
                <a:srgbClr val="3A7DC6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8760"/>
            <a:ext cx="3600400" cy="528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 bwMode="auto">
          <a:xfrm>
            <a:off x="3059832" y="0"/>
            <a:ext cx="6084167" cy="980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˃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Calibri" pitchFamily="34" charset="0"/>
              <a:buChar char="+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/>
              <a:t>При успешной авторизации Вы попадаете на главную страницу Портала.</a:t>
            </a:r>
          </a:p>
        </p:txBody>
      </p:sp>
      <p:pic>
        <p:nvPicPr>
          <p:cNvPr id="2051" name="Picture 3" descr="C:\Users\gaiva\AppData\Local\Microsoft\Windows\Temporary Internet Files\Content.Outlook\U0CYL9EY\1 (3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46" t="56912" r="27816"/>
          <a:stretch/>
        </p:blipFill>
        <p:spPr bwMode="auto">
          <a:xfrm>
            <a:off x="3635896" y="4189084"/>
            <a:ext cx="2269832" cy="2336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Прямая со стрелкой 8"/>
          <p:cNvCxnSpPr/>
          <p:nvPr/>
        </p:nvCxnSpPr>
        <p:spPr>
          <a:xfrm>
            <a:off x="2627784" y="5368102"/>
            <a:ext cx="1080120" cy="0"/>
          </a:xfrm>
          <a:prstGeom prst="straightConnector1">
            <a:avLst/>
          </a:prstGeom>
          <a:ln w="317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Овал 9"/>
          <p:cNvSpPr/>
          <p:nvPr/>
        </p:nvSpPr>
        <p:spPr>
          <a:xfrm>
            <a:off x="1619672" y="4858932"/>
            <a:ext cx="1008112" cy="1018340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бъект 2"/>
          <p:cNvSpPr txBox="1">
            <a:spLocks/>
          </p:cNvSpPr>
          <p:nvPr/>
        </p:nvSpPr>
        <p:spPr bwMode="auto">
          <a:xfrm>
            <a:off x="3851920" y="1214253"/>
            <a:ext cx="2021454" cy="2934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˃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Calibri" pitchFamily="34" charset="0"/>
              <a:buChar char="+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200" dirty="0" smtClean="0"/>
              <a:t>В каталоге услуг найдите квадрат </a:t>
            </a:r>
          </a:p>
          <a:p>
            <a:r>
              <a:rPr lang="ru-RU" sz="2200" b="1" dirty="0" smtClean="0"/>
              <a:t>«Приём показаний приборов учёта воды»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5610" y="2549763"/>
            <a:ext cx="3108389" cy="3831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Объект 2"/>
          <p:cNvSpPr txBox="1">
            <a:spLocks/>
          </p:cNvSpPr>
          <p:nvPr/>
        </p:nvSpPr>
        <p:spPr bwMode="auto">
          <a:xfrm>
            <a:off x="5940152" y="1214253"/>
            <a:ext cx="2880320" cy="1278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˃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Calibri" pitchFamily="34" charset="0"/>
              <a:buChar char="+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200" dirty="0" smtClean="0"/>
              <a:t>Кликните </a:t>
            </a:r>
            <a:r>
              <a:rPr lang="ru-RU" sz="2200" dirty="0"/>
              <a:t>левой кнопкой мыши по квадрату</a:t>
            </a:r>
            <a:r>
              <a:rPr lang="ru-RU" sz="2200" dirty="0" smtClean="0"/>
              <a:t>.</a:t>
            </a:r>
            <a:endParaRPr lang="ru-RU" sz="2200" dirty="0"/>
          </a:p>
        </p:txBody>
      </p:sp>
      <p:cxnSp>
        <p:nvCxnSpPr>
          <p:cNvPr id="15" name="Прямая со стрелкой 14"/>
          <p:cNvCxnSpPr/>
          <p:nvPr/>
        </p:nvCxnSpPr>
        <p:spPr>
          <a:xfrm>
            <a:off x="5846440" y="5301208"/>
            <a:ext cx="296416" cy="0"/>
          </a:xfrm>
          <a:prstGeom prst="straightConnector1">
            <a:avLst/>
          </a:prstGeom>
          <a:ln w="317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2" name="Picture 4" descr="Free pictures CURSOR - 27 images f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13757">
            <a:off x="4986107" y="5268086"/>
            <a:ext cx="478408" cy="55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8" name="Прямая со стрелкой 17"/>
          <p:cNvCxnSpPr/>
          <p:nvPr/>
        </p:nvCxnSpPr>
        <p:spPr>
          <a:xfrm flipH="1">
            <a:off x="2411760" y="3645024"/>
            <a:ext cx="1872208" cy="1213908"/>
          </a:xfrm>
          <a:prstGeom prst="straightConnector1">
            <a:avLst/>
          </a:prstGeom>
          <a:ln w="317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7842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2"/>
          <p:cNvSpPr>
            <a:spLocks noGrp="1"/>
          </p:cNvSpPr>
          <p:nvPr>
            <p:ph idx="1"/>
          </p:nvPr>
        </p:nvSpPr>
        <p:spPr>
          <a:xfrm>
            <a:off x="1187624" y="116632"/>
            <a:ext cx="7859891" cy="1152128"/>
          </a:xfrm>
        </p:spPr>
        <p:txBody>
          <a:bodyPr/>
          <a:lstStyle/>
          <a:p>
            <a:r>
              <a:rPr lang="ru-RU" sz="2200" b="1" dirty="0">
                <a:solidFill>
                  <a:srgbClr val="0070C0"/>
                </a:solidFill>
              </a:rPr>
              <a:t>Если Вы не видите нужный квадрат «Прием показаний приборов учета воды» на главной странице, то найти его можно в Каталоге услуг Портала.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11" name="Объект 2"/>
          <p:cNvSpPr txBox="1">
            <a:spLocks/>
          </p:cNvSpPr>
          <p:nvPr/>
        </p:nvSpPr>
        <p:spPr bwMode="auto">
          <a:xfrm>
            <a:off x="5652120" y="1397619"/>
            <a:ext cx="3384376" cy="512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˃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Calibri" pitchFamily="34" charset="0"/>
              <a:buChar char="+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 smtClean="0"/>
              <a:t>С левой	стороны </a:t>
            </a:r>
            <a:r>
              <a:rPr lang="ru-RU" sz="2000" dirty="0"/>
              <a:t>Вы видите вертикальное меню всех государственных услуг и сервисов с группировками по темам.</a:t>
            </a:r>
          </a:p>
          <a:p>
            <a:endParaRPr lang="ru-RU" sz="2000" dirty="0" smtClean="0"/>
          </a:p>
          <a:p>
            <a:r>
              <a:rPr lang="ru-RU" sz="2000" dirty="0" smtClean="0"/>
              <a:t>Выберите </a:t>
            </a:r>
            <a:r>
              <a:rPr lang="ru-RU" sz="2000" dirty="0"/>
              <a:t>раздел </a:t>
            </a:r>
            <a:r>
              <a:rPr lang="ru-RU" sz="2000" b="1" dirty="0"/>
              <a:t>«Квартира, ЖКУ».</a:t>
            </a:r>
          </a:p>
          <a:p>
            <a:endParaRPr lang="ru-RU" sz="2000" dirty="0" smtClean="0"/>
          </a:p>
          <a:p>
            <a:r>
              <a:rPr lang="ru-RU" sz="2000" dirty="0" smtClean="0"/>
              <a:t>Вам </a:t>
            </a:r>
            <a:r>
              <a:rPr lang="ru-RU" sz="2000" dirty="0"/>
              <a:t>нужен функциональный квадрат «Прием показаний приборов учета воды».</a:t>
            </a:r>
          </a:p>
          <a:p>
            <a:r>
              <a:rPr lang="ru-RU" sz="2000" dirty="0"/>
              <a:t>Кликните левой кнопкой мыши по квадрату.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028" y="1328331"/>
            <a:ext cx="5208621" cy="4836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Прямая со стрелкой 11"/>
          <p:cNvCxnSpPr/>
          <p:nvPr/>
        </p:nvCxnSpPr>
        <p:spPr>
          <a:xfrm flipH="1" flipV="1">
            <a:off x="1547666" y="3284984"/>
            <a:ext cx="4104454" cy="288032"/>
          </a:xfrm>
          <a:prstGeom prst="straightConnector1">
            <a:avLst/>
          </a:prstGeom>
          <a:ln w="317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Овал 16"/>
          <p:cNvSpPr/>
          <p:nvPr/>
        </p:nvSpPr>
        <p:spPr>
          <a:xfrm>
            <a:off x="2771800" y="4725144"/>
            <a:ext cx="1512168" cy="1440160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Picture 4" descr="Free pictures CURSOR - 27 images f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13757">
            <a:off x="3580290" y="5540721"/>
            <a:ext cx="265797" cy="307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Free pictures CURSOR - 27 images f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13757">
            <a:off x="1346830" y="3296923"/>
            <a:ext cx="256984" cy="297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4970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2"/>
          <p:cNvSpPr txBox="1">
            <a:spLocks/>
          </p:cNvSpPr>
          <p:nvPr/>
        </p:nvSpPr>
        <p:spPr bwMode="auto">
          <a:xfrm>
            <a:off x="1043608" y="0"/>
            <a:ext cx="8100392" cy="76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˃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Calibri" pitchFamily="34" charset="0"/>
              <a:buChar char="+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000" b="1" dirty="0" smtClean="0">
                <a:solidFill>
                  <a:srgbClr val="3A7DC6"/>
                </a:solidFill>
              </a:rPr>
              <a:t>ШАГ 4. </a:t>
            </a:r>
            <a:r>
              <a:rPr lang="ru-RU" sz="2400" dirty="0"/>
              <a:t>Открылась страница с вводом данных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pic>
        <p:nvPicPr>
          <p:cNvPr id="4098" name="Picture 2" descr="C:\Users\gaiva\AppData\Local\Microsoft\Windows\Temporary Internet Files\Content.Outlook\U0CYL9EY\3 (2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082"/>
          <a:stretch/>
        </p:blipFill>
        <p:spPr bwMode="auto">
          <a:xfrm>
            <a:off x="107505" y="1385986"/>
            <a:ext cx="4579906" cy="4012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2"/>
          <a:stretch/>
        </p:blipFill>
        <p:spPr bwMode="auto">
          <a:xfrm>
            <a:off x="4355976" y="4185806"/>
            <a:ext cx="3312367" cy="20515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5292080" y="1204297"/>
            <a:ext cx="396044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>
                <a:solidFill>
                  <a:schemeClr val="tx2"/>
                </a:solidFill>
              </a:rPr>
              <a:t>Обязательное поле для заполнения: </a:t>
            </a:r>
            <a:r>
              <a:rPr lang="ru-RU" sz="2200" dirty="0" smtClean="0">
                <a:solidFill>
                  <a:schemeClr val="tx2"/>
                </a:solidFill>
              </a:rPr>
              <a:t>«</a:t>
            </a:r>
            <a:r>
              <a:rPr lang="ru-RU" sz="2200" b="1" dirty="0" smtClean="0">
                <a:solidFill>
                  <a:schemeClr val="tx2"/>
                </a:solidFill>
              </a:rPr>
              <a:t>Код плательщика</a:t>
            </a:r>
            <a:r>
              <a:rPr lang="ru-RU" sz="2200" dirty="0" smtClean="0">
                <a:solidFill>
                  <a:schemeClr val="tx2"/>
                </a:solidFill>
              </a:rPr>
              <a:t>».</a:t>
            </a:r>
            <a:endParaRPr lang="ru-RU" sz="2200" dirty="0">
              <a:solidFill>
                <a:schemeClr val="tx2"/>
              </a:solidFill>
            </a:endParaRPr>
          </a:p>
          <a:p>
            <a:r>
              <a:rPr lang="ru-RU" sz="2200" dirty="0">
                <a:solidFill>
                  <a:schemeClr val="tx2"/>
                </a:solidFill>
              </a:rPr>
              <a:t>Код можно найти на бланке Единого платежного документа, который доставляется Вам в почтовый ящик.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07505" y="5805264"/>
            <a:ext cx="396044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/>
              <a:t>Введите </a:t>
            </a:r>
            <a:r>
              <a:rPr lang="ru-RU" sz="2200" dirty="0"/>
              <a:t>код и нажмите на кнопку </a:t>
            </a:r>
            <a:r>
              <a:rPr lang="ru-RU" sz="2200" dirty="0" smtClean="0"/>
              <a:t>«</a:t>
            </a:r>
            <a:r>
              <a:rPr lang="ru-RU" sz="2200" b="1" dirty="0" smtClean="0"/>
              <a:t>Продолжить</a:t>
            </a:r>
            <a:r>
              <a:rPr lang="ru-RU" sz="2200" dirty="0" smtClean="0"/>
              <a:t>».</a:t>
            </a:r>
            <a:endParaRPr lang="ru-RU" sz="2200" dirty="0"/>
          </a:p>
        </p:txBody>
      </p:sp>
      <p:sp>
        <p:nvSpPr>
          <p:cNvPr id="14" name="Овал 13"/>
          <p:cNvSpPr/>
          <p:nvPr/>
        </p:nvSpPr>
        <p:spPr>
          <a:xfrm>
            <a:off x="6516215" y="5550963"/>
            <a:ext cx="1152128" cy="152837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" name="Прямая со стрелкой 12"/>
          <p:cNvCxnSpPr/>
          <p:nvPr/>
        </p:nvCxnSpPr>
        <p:spPr>
          <a:xfrm>
            <a:off x="7094897" y="3668959"/>
            <a:ext cx="0" cy="1882004"/>
          </a:xfrm>
          <a:prstGeom prst="straightConnector1">
            <a:avLst/>
          </a:prstGeom>
          <a:ln w="317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H="1" flipV="1">
            <a:off x="3563888" y="4365104"/>
            <a:ext cx="2952327" cy="1232181"/>
          </a:xfrm>
          <a:prstGeom prst="straightConnector1">
            <a:avLst/>
          </a:prstGeom>
          <a:ln w="317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V="1">
            <a:off x="3131840" y="5245291"/>
            <a:ext cx="0" cy="703989"/>
          </a:xfrm>
          <a:prstGeom prst="straightConnector1">
            <a:avLst/>
          </a:prstGeom>
          <a:ln w="317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729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gaiva\AppData\Local\Microsoft\Windows\Temporary Internet Files\Content.Outlook\U0CYL9EY\4 (3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886"/>
          <a:stretch/>
        </p:blipFill>
        <p:spPr bwMode="auto">
          <a:xfrm>
            <a:off x="87384" y="1256178"/>
            <a:ext cx="5636745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 bwMode="auto">
          <a:xfrm>
            <a:off x="1043608" y="0"/>
            <a:ext cx="8100392" cy="1052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˃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Calibri" pitchFamily="34" charset="0"/>
              <a:buChar char="+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000" b="1" dirty="0" smtClean="0">
                <a:solidFill>
                  <a:srgbClr val="3A7DC6"/>
                </a:solidFill>
              </a:rPr>
              <a:t>ШАГ 5. </a:t>
            </a:r>
            <a:r>
              <a:rPr lang="ru-RU" sz="2400" dirty="0"/>
              <a:t>Внесите текущие показания по счетчикам в соответствующие ячейки</a:t>
            </a:r>
            <a:r>
              <a:rPr lang="ru-RU" sz="2400" dirty="0" smtClean="0"/>
              <a:t>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55776" y="2348880"/>
            <a:ext cx="2808312" cy="2160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бъект 2"/>
          <p:cNvSpPr txBox="1">
            <a:spLocks/>
          </p:cNvSpPr>
          <p:nvPr/>
        </p:nvSpPr>
        <p:spPr bwMode="auto">
          <a:xfrm>
            <a:off x="5724129" y="1159523"/>
            <a:ext cx="3503738" cy="5544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˃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Calibri" pitchFamily="34" charset="0"/>
              <a:buChar char="+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dirty="0"/>
              <a:t>Поле </a:t>
            </a:r>
            <a:r>
              <a:rPr lang="ru-RU" sz="1800" b="1" dirty="0"/>
              <a:t>Показание</a:t>
            </a:r>
            <a:r>
              <a:rPr lang="ru-RU" sz="1800" dirty="0"/>
              <a:t> заполняется вручную и имеет следующие ограничения:</a:t>
            </a:r>
          </a:p>
          <a:p>
            <a:r>
              <a:rPr lang="ru-RU" sz="1800" dirty="0" smtClean="0"/>
              <a:t>∙</a:t>
            </a:r>
            <a:r>
              <a:rPr lang="ru-RU" sz="1800" dirty="0"/>
              <a:t> </a:t>
            </a:r>
            <a:r>
              <a:rPr lang="ru-RU" sz="1800" dirty="0" smtClean="0"/>
              <a:t>Нельзя </a:t>
            </a:r>
            <a:r>
              <a:rPr lang="ru-RU" sz="1800" dirty="0"/>
              <a:t>вносить показания меньше предыдущего;</a:t>
            </a:r>
          </a:p>
          <a:p>
            <a:r>
              <a:rPr lang="ru-RU" sz="1800" dirty="0"/>
              <a:t>∙ </a:t>
            </a:r>
            <a:r>
              <a:rPr lang="ru-RU" sz="1800" dirty="0" smtClean="0"/>
              <a:t>Вводимое </a:t>
            </a:r>
            <a:r>
              <a:rPr lang="ru-RU" sz="1800" dirty="0"/>
              <a:t>показание не должно значительно превышать норматив;</a:t>
            </a:r>
          </a:p>
          <a:p>
            <a:r>
              <a:rPr lang="ru-RU" sz="1800" dirty="0"/>
              <a:t>∙ </a:t>
            </a:r>
            <a:r>
              <a:rPr lang="ru-RU" sz="1800" dirty="0" smtClean="0"/>
              <a:t>Возможен </a:t>
            </a:r>
            <a:r>
              <a:rPr lang="ru-RU" sz="1800" dirty="0"/>
              <a:t>ввод только цифр и разделительного знака (точка или запятая);</a:t>
            </a:r>
          </a:p>
          <a:p>
            <a:r>
              <a:rPr lang="ru-RU" sz="1800" dirty="0"/>
              <a:t>∙ </a:t>
            </a:r>
            <a:r>
              <a:rPr lang="ru-RU" sz="1800" dirty="0" smtClean="0"/>
              <a:t>Можно ввести не более пяти </a:t>
            </a:r>
            <a:r>
              <a:rPr lang="ru-RU" sz="1800" dirty="0"/>
              <a:t>целых знаков и </a:t>
            </a:r>
            <a:r>
              <a:rPr lang="ru-RU" sz="1800" dirty="0" smtClean="0"/>
              <a:t>пяти знаков </a:t>
            </a:r>
            <a:r>
              <a:rPr lang="ru-RU" sz="1800" dirty="0"/>
              <a:t>после запятой.</a:t>
            </a:r>
          </a:p>
          <a:p>
            <a:r>
              <a:rPr lang="ru-RU" sz="1800" dirty="0" smtClean="0">
                <a:solidFill>
                  <a:srgbClr val="C00000"/>
                </a:solidFill>
              </a:rPr>
              <a:t>Рекомендованный </a:t>
            </a:r>
            <a:r>
              <a:rPr lang="ru-RU" sz="1800" dirty="0">
                <a:solidFill>
                  <a:srgbClr val="C00000"/>
                </a:solidFill>
              </a:rPr>
              <a:t>период</a:t>
            </a:r>
            <a:r>
              <a:rPr lang="ru-RU" sz="1800" dirty="0"/>
              <a:t> передачи показаний счетчиков воды в период </a:t>
            </a:r>
            <a:r>
              <a:rPr lang="ru-RU" sz="1800" dirty="0">
                <a:solidFill>
                  <a:srgbClr val="C00000"/>
                </a:solidFill>
              </a:rPr>
              <a:t>с 15 числа текущего месяца</a:t>
            </a:r>
            <a:r>
              <a:rPr lang="ru-RU" sz="1800" dirty="0"/>
              <a:t> </a:t>
            </a:r>
            <a:r>
              <a:rPr lang="ru-RU" sz="1800" dirty="0">
                <a:solidFill>
                  <a:srgbClr val="C00000"/>
                </a:solidFill>
              </a:rPr>
              <a:t>по</a:t>
            </a:r>
            <a:r>
              <a:rPr lang="ru-RU" sz="1800" dirty="0"/>
              <a:t> </a:t>
            </a:r>
            <a:r>
              <a:rPr lang="ru-RU" sz="1800" dirty="0">
                <a:solidFill>
                  <a:srgbClr val="C00000"/>
                </a:solidFill>
              </a:rPr>
              <a:t>3 число следующего месяца</a:t>
            </a:r>
            <a:r>
              <a:rPr lang="ru-RU" sz="1800" dirty="0" smtClean="0"/>
              <a:t>.</a:t>
            </a:r>
            <a:endParaRPr lang="ru-RU" sz="1800" dirty="0"/>
          </a:p>
        </p:txBody>
      </p:sp>
      <p:cxnSp>
        <p:nvCxnSpPr>
          <p:cNvPr id="19" name="Прямая со стрелкой 18"/>
          <p:cNvCxnSpPr/>
          <p:nvPr/>
        </p:nvCxnSpPr>
        <p:spPr>
          <a:xfrm flipV="1">
            <a:off x="4139952" y="5384508"/>
            <a:ext cx="0" cy="420756"/>
          </a:xfrm>
          <a:prstGeom prst="straightConnector1">
            <a:avLst/>
          </a:prstGeom>
          <a:ln w="317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Объект 2"/>
          <p:cNvSpPr txBox="1">
            <a:spLocks/>
          </p:cNvSpPr>
          <p:nvPr/>
        </p:nvSpPr>
        <p:spPr bwMode="auto">
          <a:xfrm>
            <a:off x="0" y="5013176"/>
            <a:ext cx="3491880" cy="1849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˃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Calibri" pitchFamily="34" charset="0"/>
              <a:buChar char="+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/>
              <a:t>Появились данные </a:t>
            </a:r>
            <a:r>
              <a:rPr lang="ru-RU" sz="1400" dirty="0"/>
              <a:t>по введенному коду финансового лицевого счета (ФЛС) - таблица с привязанными к ФЛС номерами счетчиков.</a:t>
            </a:r>
          </a:p>
          <a:p>
            <a:r>
              <a:rPr lang="ru-RU" sz="1400" dirty="0"/>
              <a:t>Привязка счетчиков к ФЛС при первоначальной установке осуществляется специалистами местной управляющей компании </a:t>
            </a:r>
            <a:r>
              <a:rPr lang="ru-RU" sz="1400" dirty="0" smtClean="0"/>
              <a:t>в ходе личного </a:t>
            </a:r>
            <a:r>
              <a:rPr lang="ru-RU" sz="1400" dirty="0"/>
              <a:t>визита</a:t>
            </a:r>
            <a:r>
              <a:rPr lang="ru-RU" sz="1400" dirty="0" smtClean="0"/>
              <a:t>.</a:t>
            </a:r>
            <a:endParaRPr lang="ru-RU" sz="1400" dirty="0"/>
          </a:p>
        </p:txBody>
      </p:sp>
      <p:sp>
        <p:nvSpPr>
          <p:cNvPr id="22" name="Объект 2"/>
          <p:cNvSpPr txBox="1">
            <a:spLocks/>
          </p:cNvSpPr>
          <p:nvPr/>
        </p:nvSpPr>
        <p:spPr bwMode="auto">
          <a:xfrm>
            <a:off x="3491880" y="5733256"/>
            <a:ext cx="2160240" cy="1124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˃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Calibri" pitchFamily="34" charset="0"/>
              <a:buChar char="+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dirty="0" smtClean="0"/>
              <a:t>После внесения данных</a:t>
            </a:r>
          </a:p>
          <a:p>
            <a:r>
              <a:rPr lang="ru-RU" sz="1600" dirty="0" smtClean="0"/>
              <a:t>нажмите кнопку «</a:t>
            </a:r>
            <a:r>
              <a:rPr lang="ru-RU" sz="1600" b="1" dirty="0" smtClean="0"/>
              <a:t>Сохранить</a:t>
            </a:r>
            <a:r>
              <a:rPr lang="ru-RU" sz="1600" dirty="0" smtClean="0"/>
              <a:t>». </a:t>
            </a:r>
            <a:endParaRPr lang="ru-RU" sz="1600" dirty="0"/>
          </a:p>
          <a:p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353632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72816"/>
            <a:ext cx="5796179" cy="3938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 bwMode="auto">
          <a:xfrm>
            <a:off x="1296144" y="0"/>
            <a:ext cx="7847856" cy="1537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˃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Calibri" pitchFamily="34" charset="0"/>
              <a:buChar char="+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000" b="1" dirty="0" smtClean="0">
                <a:solidFill>
                  <a:srgbClr val="3A7DC6"/>
                </a:solidFill>
              </a:rPr>
              <a:t>ШАГ 6. </a:t>
            </a:r>
            <a:r>
              <a:rPr lang="ru-RU" sz="2400" dirty="0" smtClean="0"/>
              <a:t>После ввода данных появляется </a:t>
            </a:r>
            <a:r>
              <a:rPr lang="ru-RU" sz="2400" dirty="0"/>
              <a:t>информационное сообщение: «</a:t>
            </a:r>
            <a:r>
              <a:rPr lang="ru-RU" sz="2400" b="1" dirty="0"/>
              <a:t>Показания успешно отправлен</a:t>
            </a:r>
            <a:r>
              <a:rPr lang="ru-RU" sz="2400" dirty="0"/>
              <a:t>ы». </a:t>
            </a:r>
            <a:endParaRPr lang="ru-RU" sz="2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55776" y="3140968"/>
            <a:ext cx="2808312" cy="2160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бъект 2"/>
          <p:cNvSpPr txBox="1">
            <a:spLocks/>
          </p:cNvSpPr>
          <p:nvPr/>
        </p:nvSpPr>
        <p:spPr bwMode="auto">
          <a:xfrm>
            <a:off x="6012160" y="1772816"/>
            <a:ext cx="3131840" cy="563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˃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Calibri" pitchFamily="34" charset="0"/>
              <a:buChar char="+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200" dirty="0" smtClean="0"/>
              <a:t> </a:t>
            </a:r>
            <a:endParaRPr lang="ru-RU" sz="2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868144" y="1988840"/>
            <a:ext cx="309634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Для просмотра переданных показаний необходимо перейти на страницу услуги, на Шаге 1 ввести код плательщика и нажать кнопку "Продолжить". На шаге 2 отобразится таблица введенных показаний приборов учета воды</a:t>
            </a:r>
            <a:r>
              <a:rPr lang="ru-RU" dirty="0" smtClean="0">
                <a:solidFill>
                  <a:srgbClr val="FF0000"/>
                </a:solidFill>
              </a:rPr>
              <a:t>.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5584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9532f6ecc1ca428f929a2ee9b6a147b3db5d6dcf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для презентаций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Кутюр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25000"/>
              </a:schemeClr>
            </a:gs>
            <a:gs pos="55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90000"/>
                <a:satMod val="300000"/>
                <a:lumMod val="9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8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 для презентаций</Template>
  <TotalTime>211</TotalTime>
  <Words>359</Words>
  <Application>Microsoft Office PowerPoint</Application>
  <PresentationFormat>Экран (4:3)</PresentationFormat>
  <Paragraphs>41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для презентаций</vt:lpstr>
      <vt:lpstr>Как передать показания индивидуального прибора учета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Оплачивайте услуги ЖКХ, не выходя из дома!</dc:title>
  <dc:creator>Оксана Юрьевна Хмельницкая</dc:creator>
  <cp:lastModifiedBy>Мурашкина Инга Николаевна</cp:lastModifiedBy>
  <cp:revision>69</cp:revision>
  <dcterms:created xsi:type="dcterms:W3CDTF">2012-12-03T15:46:11Z</dcterms:created>
  <dcterms:modified xsi:type="dcterms:W3CDTF">2015-02-04T11:26:57Z</dcterms:modified>
</cp:coreProperties>
</file>