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63" r:id="rId4"/>
    <p:sldId id="268" r:id="rId5"/>
    <p:sldId id="264" r:id="rId6"/>
    <p:sldId id="271" r:id="rId7"/>
    <p:sldId id="270" r:id="rId8"/>
    <p:sldId id="272" r:id="rId9"/>
    <p:sldId id="265" r:id="rId10"/>
    <p:sldId id="262" r:id="rId11"/>
    <p:sldId id="269" r:id="rId12"/>
    <p:sldId id="274" r:id="rId13"/>
    <p:sldId id="273" r:id="rId14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32" y="7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AA90F-94D8-4EFB-8421-AC429AE392B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43A2C-587B-4737-B2A3-8E70D41EA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0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3A2C-587B-4737-B2A3-8E70D41EAE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6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3A2C-587B-4737-B2A3-8E70D41EAE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1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929990"/>
            <a:ext cx="12156449" cy="3672408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совет родительской общественности при Департаменте образования города Москвы</a:t>
            </a:r>
          </a:p>
          <a:p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2067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702" r="2142" b="11150"/>
          <a:stretch/>
        </p:blipFill>
        <p:spPr>
          <a:xfrm>
            <a:off x="3371262" y="2204864"/>
            <a:ext cx="54006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5638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накачать и сдуть тюбинг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33" y="2060848"/>
            <a:ext cx="84969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Инструкция, как правильно накачать тюбинг: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расстелить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чехол, выбрав ровную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поверхность;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азместить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камеру так, чтобы клапан размещался внутрь и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книзу;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накачивать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пока камера полностью не заполнит футляр.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отключить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насос, проконтролировать непроницаемость клапана. Обязательно закрыть его или зашнуровать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Инструкция, как сдуть тюбинг в домашних условиях: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катания нужно немного выжать воздух, поскольку, попадая с мороза в теплую квартиру, он может разорвать камеру;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выпустить воздух удобнее, если вставить в клапан иголку от насоса и слегка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надавить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541" y="1070910"/>
            <a:ext cx="11392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катающегося напрямую зависит от того, правильно ли накачен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 нужно знать о том, как надуть или сдуть тюбинг?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91" y="2093903"/>
            <a:ext cx="3129039" cy="27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22" y="260648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хранить тюбинги летом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239" y="1484784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Извлечь из санок весь мусор, чтобы не испортить ткань.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высушить покрытие.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Вытащить камеру, ее лучше хранить отдельно, чтобы не повредить чехол для тюбинга.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Заклеить порезы клеем, заплаты нужно ставить изнутри.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выпустить воздух, сложить «ватрушку» в сумку. Это сэкономит место в квартире и защитит игрушку от возможных повреждений.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11" y="1807750"/>
            <a:ext cx="3924648" cy="3139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690" y="5755708"/>
            <a:ext cx="926527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все зимние развлечения это риск и снизить его можно, только выполняя правила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473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188593" y="123874"/>
            <a:ext cx="10927282" cy="8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792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792">
              <a:solidFill>
                <a:schemeClr val="bg1"/>
              </a:solidFill>
            </a:endParaRPr>
          </a:p>
        </p:txBody>
      </p:sp>
      <p:pic>
        <p:nvPicPr>
          <p:cNvPr id="72706" name="Picture 2" descr="C:\Users\USER\Desktop\1483078186_skrinn-sluzh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49" y="1083779"/>
            <a:ext cx="8770104" cy="5644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>
            <a:off x="612279" y="256013"/>
            <a:ext cx="10927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служб </a:t>
            </a:r>
            <a:endParaRPr lang="ru-RU" alt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1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91763" y="913111"/>
            <a:ext cx="11786250" cy="5798828"/>
          </a:xfrm>
        </p:spPr>
        <p:txBody>
          <a:bodyPr rtlCol="0">
            <a:normAutofit fontScale="25000" lnSpcReduction="20000"/>
          </a:bodyPr>
          <a:lstStyle/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ГОРОДСКОЙ ЭКСПЕРТНО-КОНСУЛЬТАТИВНЫЙ СОВЕТ</a:t>
            </a: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РОДИТЕЛЬСКОЙ ОБЩЕСТВЕННОСТИ </a:t>
            </a: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ПРИ ДЕПАРТАМЕНТЕ ОБРАЗОВАНИЯ И НАУКИ г. МОСКВЫ</a:t>
            </a:r>
          </a:p>
          <a:p>
            <a:pPr marL="135981" indent="0" algn="ctr" defTabSz="1087778" fontAlgn="ctr">
              <a:buNone/>
              <a:defRPr/>
            </a:pPr>
            <a:r>
              <a:rPr lang="en-US" sz="12778" dirty="0">
                <a:solidFill>
                  <a:srgbClr val="002060"/>
                </a:solidFill>
              </a:rPr>
              <a:t>www</a:t>
            </a:r>
            <a:r>
              <a:rPr lang="ru-RU" sz="12778" dirty="0">
                <a:solidFill>
                  <a:srgbClr val="002060"/>
                </a:solidFill>
              </a:rPr>
              <a:t>.</a:t>
            </a:r>
            <a:r>
              <a:rPr lang="en-US" sz="12778" dirty="0">
                <a:solidFill>
                  <a:srgbClr val="002060"/>
                </a:solidFill>
              </a:rPr>
              <a:t>roditel.educom.ru</a:t>
            </a:r>
            <a:endParaRPr lang="ru-RU" sz="12778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endParaRPr lang="ru-RU" sz="9584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Председатель:  </a:t>
            </a:r>
            <a:r>
              <a:rPr lang="en-US" sz="11181" b="1" dirty="0">
                <a:solidFill>
                  <a:srgbClr val="002060"/>
                </a:solidFill>
              </a:rPr>
              <a:t>     </a:t>
            </a:r>
            <a:r>
              <a:rPr lang="ru-RU" sz="11181" b="1" dirty="0">
                <a:solidFill>
                  <a:srgbClr val="002060"/>
                </a:solidFill>
              </a:rPr>
              <a:t>Мясникова Людмила Александровна</a:t>
            </a:r>
          </a:p>
          <a:p>
            <a:pPr marL="135981" indent="0" algn="ctr" defTabSz="1087778" fontAlgn="ctr">
              <a:buNone/>
              <a:defRPr/>
            </a:pPr>
            <a:r>
              <a:rPr lang="ru-RU" sz="11181" dirty="0">
                <a:solidFill>
                  <a:srgbClr val="002060"/>
                </a:solidFill>
              </a:rPr>
              <a:t>myasnikovala@mos.ru     mjasnikowana@yandex.ru </a:t>
            </a:r>
          </a:p>
          <a:p>
            <a:pPr marL="135981" indent="0" algn="ctr" defTabSz="1087778" fontAlgn="ctr">
              <a:buNone/>
              <a:defRPr/>
            </a:pPr>
            <a:endParaRPr lang="en-US" sz="7188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Заместитель председателя: </a:t>
            </a:r>
            <a:r>
              <a:rPr lang="en-US" sz="11181" b="1" dirty="0">
                <a:solidFill>
                  <a:srgbClr val="002060"/>
                </a:solidFill>
              </a:rPr>
              <a:t>       </a:t>
            </a:r>
            <a:r>
              <a:rPr lang="ru-RU" sz="11181" b="1" dirty="0">
                <a:solidFill>
                  <a:srgbClr val="002060"/>
                </a:solidFill>
              </a:rPr>
              <a:t>Галузина Ольга Алексеевна</a:t>
            </a:r>
          </a:p>
          <a:p>
            <a:pPr marL="135981" indent="0" algn="ctr" defTabSz="1087778" fontAlgn="ctr">
              <a:buNone/>
              <a:defRPr/>
            </a:pPr>
            <a:r>
              <a:rPr lang="ru-RU" sz="11181" dirty="0">
                <a:solidFill>
                  <a:srgbClr val="002060"/>
                </a:solidFill>
              </a:rPr>
              <a:t>+7 (926) 595-42-32    </a:t>
            </a:r>
            <a:r>
              <a:rPr lang="en-US" sz="11181" dirty="0">
                <a:solidFill>
                  <a:srgbClr val="002060"/>
                </a:solidFill>
              </a:rPr>
              <a:t>GaluzinaOA@mail.ru GaluzinaOA@mos.ru</a:t>
            </a:r>
            <a:endParaRPr lang="ru-RU" sz="11181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endParaRPr lang="en-US" sz="11181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Контакты для обращения:</a:t>
            </a: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 </a:t>
            </a:r>
            <a:r>
              <a:rPr lang="en-US" sz="11181" dirty="0">
                <a:solidFill>
                  <a:srgbClr val="002060"/>
                </a:solidFill>
              </a:rPr>
              <a:t>+7 </a:t>
            </a:r>
            <a:r>
              <a:rPr lang="ru-RU" sz="11181" dirty="0">
                <a:solidFill>
                  <a:srgbClr val="002060"/>
                </a:solidFill>
              </a:rPr>
              <a:t>(963) 670 – 34 – 90     </a:t>
            </a:r>
            <a:r>
              <a:rPr lang="en-US" sz="11181" dirty="0">
                <a:solidFill>
                  <a:srgbClr val="002060"/>
                </a:solidFill>
              </a:rPr>
              <a:t>+7 </a:t>
            </a:r>
            <a:r>
              <a:rPr lang="ru-RU" sz="11181" dirty="0">
                <a:solidFill>
                  <a:srgbClr val="002060"/>
                </a:solidFill>
              </a:rPr>
              <a:t>(</a:t>
            </a:r>
            <a:r>
              <a:rPr lang="en-US" sz="11181" dirty="0">
                <a:solidFill>
                  <a:srgbClr val="002060"/>
                </a:solidFill>
              </a:rPr>
              <a:t>495</a:t>
            </a:r>
            <a:r>
              <a:rPr lang="ru-RU" sz="11181" dirty="0">
                <a:solidFill>
                  <a:srgbClr val="002060"/>
                </a:solidFill>
              </a:rPr>
              <a:t>) </a:t>
            </a:r>
            <a:r>
              <a:rPr lang="en-US" sz="11181" dirty="0">
                <a:solidFill>
                  <a:srgbClr val="002060"/>
                </a:solidFill>
              </a:rPr>
              <a:t>123</a:t>
            </a:r>
            <a:r>
              <a:rPr lang="ru-RU" sz="11181" dirty="0">
                <a:solidFill>
                  <a:srgbClr val="002060"/>
                </a:solidFill>
              </a:rPr>
              <a:t> – </a:t>
            </a:r>
            <a:r>
              <a:rPr lang="en-US" sz="11181" dirty="0">
                <a:solidFill>
                  <a:srgbClr val="002060"/>
                </a:solidFill>
              </a:rPr>
              <a:t>37</a:t>
            </a:r>
            <a:r>
              <a:rPr lang="ru-RU" sz="11181" dirty="0">
                <a:solidFill>
                  <a:srgbClr val="002060"/>
                </a:solidFill>
              </a:rPr>
              <a:t> – </a:t>
            </a:r>
            <a:r>
              <a:rPr lang="en-US" sz="11181" dirty="0">
                <a:solidFill>
                  <a:srgbClr val="002060"/>
                </a:solidFill>
              </a:rPr>
              <a:t>31</a:t>
            </a:r>
            <a:endParaRPr lang="ru-RU" sz="11181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r>
              <a:rPr lang="en-US" sz="11181" dirty="0">
                <a:solidFill>
                  <a:srgbClr val="002060"/>
                </a:solidFill>
              </a:rPr>
              <a:t>nebudzavisim@mail.ru</a:t>
            </a:r>
            <a:endParaRPr lang="ru-RU" sz="11181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r>
              <a:rPr lang="ru-RU" sz="9584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" y="31955"/>
            <a:ext cx="12172945" cy="90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397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катания на тюбингах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31" y="116597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Тюбинг стремительно завоевывает популярность, легкие, удобные, яркие надувные санки привлекают любителей зимнего отдыха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новинкой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жизнь любителей лыж и сноубордов стала более насыщенной, а малыши получили прекрасную игрушку, которая намного удобнее санок. На «ватрушках» с удовольствием катаются и дети,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могут развивать надувные санки, очень велика. Экстрима добавляет и то, что тюбинг не оборудован тормозом, да и управлять им практически нереально. Чтобы избежать травм и прочих неприятностей рекомендуем придерживаться правил безопасного катания.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15" y="6021288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СОБЛЮДАЙТЕ  ПРАВИЛА БЕЗОПАСНОСТИ!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33200" r="14378" b="4851"/>
          <a:stretch/>
        </p:blipFill>
        <p:spPr>
          <a:xfrm>
            <a:off x="9037215" y="1772816"/>
            <a:ext cx="2624768" cy="316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50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тюбинг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247" y="1124744"/>
            <a:ext cx="76328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происходит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английского слова «труба» и означает катание на надувных санках по снегу или воде. Их еще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 называют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ватрушками», «бубликами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тобогганами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отличное развлечение, как зимой, так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летом. Специальное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уменьшает трение во время скольжения и задает огромную скорость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санок тюбинг: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смягчает удары при спуске;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 гарантируют безопасность;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тащить в гору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легче, чем железные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санки или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снегокаты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крепятся нитками, а не клеем.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35" y="1412776"/>
            <a:ext cx="355724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7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катания тюбингах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279" y="1172612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большая скорость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спуска (до 100км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Закручивается вокруг своей оси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управлять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выше скорость, тем больше сила удара при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столкновении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горка высокая, а наездник – тяжелый, риск травмы увеличивается в несколько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тюбинге может стать причиной серьёзных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 (компрессионный перелом позвоночника, травмы головы, травмы конечностей и др.)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r="13655" b="12575"/>
          <a:stretch/>
        </p:blipFill>
        <p:spPr>
          <a:xfrm>
            <a:off x="8389143" y="1412776"/>
            <a:ext cx="3145666" cy="29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2750" r="10036" b="82550"/>
          <a:stretch/>
        </p:blipFill>
        <p:spPr>
          <a:xfrm>
            <a:off x="396255" y="5589240"/>
            <a:ext cx="8856984" cy="10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231" y="119675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«ватрушку»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каждым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 трассу или горку, прежде чем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съезжать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трассе нет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препятствий, рытвин, камней, глыб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льда, пней, столбов электропередач, деревьев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склоном не должно быть деревьев, ограждений столбов и других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12 лет должны кататься только в шлеме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Катайтесь только 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оборудованных трассах и горках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стойте спиной к склону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спуске резиновое кольцо нужно убирать внутрь тюбинга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Следите, чтобы на вашем пути не было других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катающихся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катания на тюбингах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" b="4851"/>
          <a:stretch/>
        </p:blipFill>
        <p:spPr>
          <a:xfrm>
            <a:off x="8677175" y="1412776"/>
            <a:ext cx="2857748" cy="38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3" y="105273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Интернете видео неправильного катания на тюбинге, проанализируйте ошибки!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задерживайтесь внизу склона после остановки и сразу отходите в сторону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поднимайтесь обратно по склону, где катаются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спускайтесь «паровозиком», не связывайте тюбинги друг с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кататься на тюбингах в одной компании с владельцами железных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санок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снегокатов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кататься толпой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тюбингах,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 для одного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съезжать с обледенелых склонов и трамплинов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Катайтесь по очереди, соблюдайте дистанцию не менее 20 метров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тюбинги, подходящие по размеру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катания на тюбингах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66554" b="55250"/>
          <a:stretch/>
        </p:blipFill>
        <p:spPr>
          <a:xfrm>
            <a:off x="9037215" y="1916832"/>
            <a:ext cx="27687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катания на тюбингах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219" y="1002191"/>
            <a:ext cx="8604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привязывать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сноутюбы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 транспортным средствам: снегоходам,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отпускать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спуска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 тюбинга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кататься стоя, лежа или на коленях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садиться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тюбинги,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рассчитанные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тормозить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ногами при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спуске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Съезжать взрослым вместе с детьми - опасно. Держа одной рукой ребенка, а другой ватрушку – взрослый может вылететь из нее, перевернуться и не суметь среагировать при внештатной ситуации. Больше всего увечий при падении получают дети.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219" y="5589240"/>
            <a:ext cx="950505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Запомните, ребенок должен ехать в тюбинге подходящем по размеру и только один. Либо, приобретите в магазине двухместную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«ватрушку»!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39" y="1772816"/>
            <a:ext cx="2596158" cy="26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8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подобрать  тюбинг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231" y="105273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рост того, кто будет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кататься.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 четырьмя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ручками.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Посадочное место выбирать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тюбинги с молниями, которые закрывают отверстия для камеры. Шнуровка может развязаться, а липучка – забиться снегом.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чехла должен быть прочным, самой лучшей считается ПВХ ткань.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 для перетаскивания тобоггана должен быть до 150 сантиметров, оптимальным считается крепление, которое позволяет менять веревку.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плотность ткани. Если кататься планируют пару раз в неделю, подойдет материал малой плотности, если - ежедневно, стоит купить с большой. Любителям ледяных горок лучше приобрести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дном из пластика.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15" y="1556792"/>
            <a:ext cx="30095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265638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подобрать  тюбинг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969"/>
            <a:ext cx="12169775" cy="59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5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623</Words>
  <Application>Microsoft Office PowerPoint</Application>
  <PresentationFormat>Произвольный</PresentationFormat>
  <Paragraphs>95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Мурашова Инна Борисовна</cp:lastModifiedBy>
  <cp:revision>111</cp:revision>
  <dcterms:created xsi:type="dcterms:W3CDTF">2017-06-20T12:12:29Z</dcterms:created>
  <dcterms:modified xsi:type="dcterms:W3CDTF">2022-12-22T07:57:46Z</dcterms:modified>
</cp:coreProperties>
</file>